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68" r:id="rId4"/>
  </p:sldIdLst>
  <p:sldSz cx="18288000" cy="10287000"/>
  <p:notesSz cx="6858000" cy="9144000"/>
  <p:embeddedFontLst>
    <p:embeddedFont>
      <p:font typeface="Lora Bold" charset="-52"/>
      <p:regular r:id="rId5"/>
    </p:embeddedFont>
    <p:embeddedFont>
      <p:font typeface="Tahoma" pitchFamily="34" charset="0"/>
      <p:regular r:id="rId6"/>
      <p:bold r:id="rId7"/>
    </p:embeddedFont>
    <p:embeddedFont>
      <p:font typeface="Lora" charset="-52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2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0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1648" y="-31206"/>
            <a:ext cx="9144000" cy="10287003"/>
            <a:chOff x="-12231" y="0"/>
            <a:chExt cx="3335756" cy="3752726"/>
          </a:xfrm>
        </p:grpSpPr>
        <p:sp>
          <p:nvSpPr>
            <p:cNvPr id="3" name="Freeform 3"/>
            <p:cNvSpPr/>
            <p:nvPr/>
          </p:nvSpPr>
          <p:spPr>
            <a:xfrm>
              <a:off x="-12231" y="0"/>
              <a:ext cx="3335756" cy="3752726"/>
            </a:xfrm>
            <a:custGeom>
              <a:avLst/>
              <a:gdLst/>
              <a:ahLst/>
              <a:cxnLst/>
              <a:rect l="l" t="t" r="r" b="b"/>
              <a:pathLst>
                <a:path w="3335756" h="3752726">
                  <a:moveTo>
                    <a:pt x="0" y="0"/>
                  </a:moveTo>
                  <a:lnTo>
                    <a:pt x="3335756" y="0"/>
                  </a:lnTo>
                  <a:lnTo>
                    <a:pt x="3335756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914400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58" b="-782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8564437"/>
            <a:ext cx="693863" cy="69386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87413" y="8564437"/>
            <a:ext cx="693863" cy="6938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2095403" y="8701697"/>
            <a:ext cx="477883" cy="419343"/>
          </a:xfrm>
          <a:custGeom>
            <a:avLst/>
            <a:gdLst/>
            <a:ahLst/>
            <a:cxnLst/>
            <a:rect l="l" t="t" r="r" b="b"/>
            <a:pathLst>
              <a:path w="477883" h="419343">
                <a:moveTo>
                  <a:pt x="0" y="0"/>
                </a:moveTo>
                <a:lnTo>
                  <a:pt x="477883" y="0"/>
                </a:lnTo>
                <a:lnTo>
                  <a:pt x="477883" y="419343"/>
                </a:lnTo>
                <a:lnTo>
                  <a:pt x="0" y="4193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946126" y="8556473"/>
            <a:ext cx="693863" cy="69386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3090350" y="8691269"/>
            <a:ext cx="405414" cy="405414"/>
          </a:xfrm>
          <a:custGeom>
            <a:avLst/>
            <a:gdLst/>
            <a:ahLst/>
            <a:cxnLst/>
            <a:rect l="l" t="t" r="r" b="b"/>
            <a:pathLst>
              <a:path w="405414" h="405414">
                <a:moveTo>
                  <a:pt x="0" y="0"/>
                </a:moveTo>
                <a:lnTo>
                  <a:pt x="405415" y="0"/>
                </a:lnTo>
                <a:lnTo>
                  <a:pt x="405415" y="405414"/>
                </a:lnTo>
                <a:lnTo>
                  <a:pt x="0" y="40541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04724" y="8748419"/>
            <a:ext cx="511214" cy="325899"/>
          </a:xfrm>
          <a:custGeom>
            <a:avLst/>
            <a:gdLst/>
            <a:ahLst/>
            <a:cxnLst/>
            <a:rect l="l" t="t" r="r" b="b"/>
            <a:pathLst>
              <a:path w="511214" h="325899">
                <a:moveTo>
                  <a:pt x="0" y="0"/>
                </a:moveTo>
                <a:lnTo>
                  <a:pt x="511214" y="0"/>
                </a:lnTo>
                <a:lnTo>
                  <a:pt x="511214" y="325899"/>
                </a:lnTo>
                <a:lnTo>
                  <a:pt x="0" y="3258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62128" y="1943100"/>
            <a:ext cx="8347644" cy="3866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" sz="5790" dirty="0" smtClean="0">
                <a:solidFill>
                  <a:srgbClr val="FEBF0E"/>
                </a:solidFill>
                <a:latin typeface="Lora Bold"/>
              </a:rPr>
              <a:t>МОБИЛЬНОЕ ПРИЛОЖЕНИЕ</a:t>
            </a:r>
          </a:p>
          <a:p>
            <a:pPr algn="ctr">
              <a:lnSpc>
                <a:spcPct val="150000"/>
              </a:lnSpc>
            </a:pPr>
            <a:r>
              <a:rPr lang="" sz="5790" dirty="0" smtClean="0">
                <a:solidFill>
                  <a:srgbClr val="FEBF0E"/>
                </a:solidFill>
                <a:latin typeface="Lora Bold"/>
              </a:rPr>
              <a:t>ДЛЯ РОДИТЕЛЕЙ</a:t>
            </a:r>
          </a:p>
        </p:txBody>
      </p:sp>
      <p:pic>
        <p:nvPicPr>
          <p:cNvPr id="16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853" y="282819"/>
            <a:ext cx="627099" cy="55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5000" y="248334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Lora Bold" charset="0"/>
                <a:ea typeface="Tahoma" panose="020B0604030504040204" pitchFamily="34" charset="0"/>
                <a:cs typeface="Lora Bold" charset="0"/>
              </a:rPr>
              <a:t>МИНИСТЕРСТВО ПРОСВЕЩЕНИЯ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Lora Bold" charset="0"/>
                <a:ea typeface="Tahoma" panose="020B0604030504040204" pitchFamily="34" charset="0"/>
                <a:cs typeface="Lora Bold" charset="0"/>
              </a:rPr>
              <a:t>РЕСПУБЛИКИ КАЗАХСТАН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400" y="14431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200" i="1" dirty="0" smtClean="0">
                <a:latin typeface="Lora Bold" charset="0"/>
                <a:cs typeface="Lora Bold" charset="0"/>
              </a:rPr>
              <a:t>1 - қосымша</a:t>
            </a:r>
            <a:endParaRPr lang="ru-RU" sz="1200" i="1" dirty="0">
              <a:latin typeface="Lora Bold" charset="0"/>
              <a:cs typeface="Lora Bold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6842886" y="1227484"/>
            <a:ext cx="1989" cy="878681"/>
          </a:xfrm>
          <a:prstGeom prst="line">
            <a:avLst/>
          </a:prstGeom>
          <a:ln w="57150" cap="flat">
            <a:solidFill>
              <a:srgbClr val="20396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3638373"/>
            <a:ext cx="5799992" cy="3531339"/>
            <a:chOff x="0" y="0"/>
            <a:chExt cx="7620000" cy="4639455"/>
          </a:xfrm>
        </p:grpSpPr>
        <p:sp>
          <p:nvSpPr>
            <p:cNvPr id="4" name="Freeform 4"/>
            <p:cNvSpPr/>
            <p:nvPr/>
          </p:nvSpPr>
          <p:spPr>
            <a:xfrm>
              <a:off x="-1270" y="-2540"/>
              <a:ext cx="7623809" cy="4641995"/>
            </a:xfrm>
            <a:custGeom>
              <a:avLst/>
              <a:gdLst/>
              <a:ahLst/>
              <a:cxnLst/>
              <a:rect l="l" t="t" r="r" b="b"/>
              <a:pathLst>
                <a:path w="7623809" h="4641995">
                  <a:moveTo>
                    <a:pt x="3810" y="0"/>
                  </a:moveTo>
                  <a:lnTo>
                    <a:pt x="0" y="3751725"/>
                  </a:lnTo>
                  <a:lnTo>
                    <a:pt x="0" y="4109865"/>
                  </a:lnTo>
                  <a:lnTo>
                    <a:pt x="3591560" y="4112405"/>
                  </a:lnTo>
                  <a:lnTo>
                    <a:pt x="3810000" y="4641995"/>
                  </a:lnTo>
                  <a:lnTo>
                    <a:pt x="4028440" y="4112405"/>
                  </a:lnTo>
                  <a:lnTo>
                    <a:pt x="7620000" y="4114945"/>
                  </a:lnTo>
                  <a:lnTo>
                    <a:pt x="7620000" y="3756805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488008" y="3638373"/>
            <a:ext cx="5799992" cy="3531339"/>
            <a:chOff x="0" y="0"/>
            <a:chExt cx="7620000" cy="4639455"/>
          </a:xfrm>
        </p:grpSpPr>
        <p:sp>
          <p:nvSpPr>
            <p:cNvPr id="6" name="Freeform 6"/>
            <p:cNvSpPr/>
            <p:nvPr/>
          </p:nvSpPr>
          <p:spPr>
            <a:xfrm>
              <a:off x="-1270" y="-2540"/>
              <a:ext cx="7623809" cy="4641995"/>
            </a:xfrm>
            <a:custGeom>
              <a:avLst/>
              <a:gdLst/>
              <a:ahLst/>
              <a:cxnLst/>
              <a:rect l="l" t="t" r="r" b="b"/>
              <a:pathLst>
                <a:path w="7623809" h="4641995">
                  <a:moveTo>
                    <a:pt x="3810" y="0"/>
                  </a:moveTo>
                  <a:lnTo>
                    <a:pt x="0" y="3751725"/>
                  </a:lnTo>
                  <a:lnTo>
                    <a:pt x="0" y="4109865"/>
                  </a:lnTo>
                  <a:lnTo>
                    <a:pt x="3591560" y="4112405"/>
                  </a:lnTo>
                  <a:lnTo>
                    <a:pt x="3810000" y="4641995"/>
                  </a:lnTo>
                  <a:lnTo>
                    <a:pt x="4028440" y="4112405"/>
                  </a:lnTo>
                  <a:lnTo>
                    <a:pt x="7620000" y="4114945"/>
                  </a:lnTo>
                  <a:lnTo>
                    <a:pt x="7620000" y="3756805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EBF0E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244004" y="3638373"/>
            <a:ext cx="5799992" cy="3128629"/>
          </a:xfrm>
          <a:custGeom>
            <a:avLst/>
            <a:gdLst/>
            <a:ahLst/>
            <a:cxnLst/>
            <a:rect l="l" t="t" r="r" b="b"/>
            <a:pathLst>
              <a:path w="5799992" h="3128629">
                <a:moveTo>
                  <a:pt x="0" y="0"/>
                </a:moveTo>
                <a:lnTo>
                  <a:pt x="5799992" y="0"/>
                </a:lnTo>
                <a:lnTo>
                  <a:pt x="5799992" y="3128629"/>
                </a:lnTo>
                <a:lnTo>
                  <a:pt x="0" y="3128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519" b="-1951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169711"/>
            <a:ext cx="5799992" cy="3117289"/>
          </a:xfrm>
          <a:custGeom>
            <a:avLst/>
            <a:gdLst/>
            <a:ahLst/>
            <a:cxnLst/>
            <a:rect l="l" t="t" r="r" b="b"/>
            <a:pathLst>
              <a:path w="5799992" h="3117289">
                <a:moveTo>
                  <a:pt x="0" y="0"/>
                </a:moveTo>
                <a:lnTo>
                  <a:pt x="5799992" y="0"/>
                </a:lnTo>
                <a:lnTo>
                  <a:pt x="5799992" y="3117289"/>
                </a:lnTo>
                <a:lnTo>
                  <a:pt x="0" y="3117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772" b="-19772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0800000">
            <a:off x="6244004" y="6767002"/>
            <a:ext cx="5799992" cy="3519998"/>
            <a:chOff x="0" y="0"/>
            <a:chExt cx="7620000" cy="4624556"/>
          </a:xfrm>
        </p:grpSpPr>
        <p:sp>
          <p:nvSpPr>
            <p:cNvPr id="10" name="Freeform 10"/>
            <p:cNvSpPr/>
            <p:nvPr/>
          </p:nvSpPr>
          <p:spPr>
            <a:xfrm>
              <a:off x="-1270" y="-2540"/>
              <a:ext cx="7623809" cy="4627095"/>
            </a:xfrm>
            <a:custGeom>
              <a:avLst/>
              <a:gdLst/>
              <a:ahLst/>
              <a:cxnLst/>
              <a:rect l="l" t="t" r="r" b="b"/>
              <a:pathLst>
                <a:path w="7623809" h="4627095">
                  <a:moveTo>
                    <a:pt x="3810" y="0"/>
                  </a:moveTo>
                  <a:lnTo>
                    <a:pt x="0" y="3736825"/>
                  </a:lnTo>
                  <a:lnTo>
                    <a:pt x="0" y="4094965"/>
                  </a:lnTo>
                  <a:lnTo>
                    <a:pt x="3591560" y="4097506"/>
                  </a:lnTo>
                  <a:lnTo>
                    <a:pt x="3810000" y="4627095"/>
                  </a:lnTo>
                  <a:lnTo>
                    <a:pt x="4028440" y="4097506"/>
                  </a:lnTo>
                  <a:lnTo>
                    <a:pt x="7620000" y="4100045"/>
                  </a:lnTo>
                  <a:lnTo>
                    <a:pt x="7620000" y="3741906"/>
                  </a:lnTo>
                  <a:lnTo>
                    <a:pt x="7623809" y="508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203965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2488008" y="7169711"/>
            <a:ext cx="5799992" cy="3117289"/>
          </a:xfrm>
          <a:custGeom>
            <a:avLst/>
            <a:gdLst/>
            <a:ahLst/>
            <a:cxnLst/>
            <a:rect l="l" t="t" r="r" b="b"/>
            <a:pathLst>
              <a:path w="5799992" h="3117289">
                <a:moveTo>
                  <a:pt x="0" y="0"/>
                </a:moveTo>
                <a:lnTo>
                  <a:pt x="5799992" y="0"/>
                </a:lnTo>
                <a:lnTo>
                  <a:pt x="5799992" y="3117289"/>
                </a:lnTo>
                <a:lnTo>
                  <a:pt x="0" y="311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66" b="-1166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873450" y="1066877"/>
            <a:ext cx="1031010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5893" lvl="1" indent="-202946" algn="l">
              <a:lnSpc>
                <a:spcPts val="3008"/>
              </a:lnSpc>
              <a:buFont typeface="Arial"/>
              <a:buChar char="•"/>
            </a:pPr>
            <a:r>
              <a:rPr lang="en-US" sz="1880" dirty="0">
                <a:solidFill>
                  <a:srgbClr val="000000"/>
                </a:solidFill>
                <a:latin typeface="Lora"/>
              </a:rPr>
              <a:t>4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региона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smtClean="0">
                <a:solidFill>
                  <a:srgbClr val="000000"/>
                </a:solidFill>
                <a:latin typeface="Lora"/>
              </a:rPr>
              <a:t>(</a:t>
            </a:r>
            <a:r>
              <a:rPr lang="" sz="1880" smtClean="0">
                <a:solidFill>
                  <a:srgbClr val="000000"/>
                </a:solidFill>
                <a:latin typeface="Lora"/>
              </a:rPr>
              <a:t>область Абай, Актюбинская, Карагандинская, Кызылординская области</a:t>
            </a:r>
            <a:r>
              <a:rPr lang="en-US" sz="1880" dirty="0" smtClean="0">
                <a:solidFill>
                  <a:srgbClr val="000000"/>
                </a:solidFill>
                <a:latin typeface="Lora"/>
              </a:rPr>
              <a:t>)</a:t>
            </a:r>
            <a:endParaRPr lang="en-US" sz="1880" dirty="0">
              <a:solidFill>
                <a:srgbClr val="000000"/>
              </a:solidFill>
              <a:latin typeface="Lora"/>
            </a:endParaRPr>
          </a:p>
          <a:p>
            <a:pPr marL="405893" lvl="1" indent="-202946" algn="l">
              <a:lnSpc>
                <a:spcPts val="3008"/>
              </a:lnSpc>
              <a:buFont typeface="Arial"/>
              <a:buChar char="•"/>
            </a:pPr>
            <a:r>
              <a:rPr lang="en-US" sz="1880" dirty="0">
                <a:solidFill>
                  <a:srgbClr val="000000"/>
                </a:solidFill>
                <a:latin typeface="Lora"/>
              </a:rPr>
              <a:t>10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родителей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с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каждого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</a:t>
            </a:r>
            <a:r>
              <a:rPr lang="" sz="188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err="1" smtClean="0">
                <a:solidFill>
                  <a:srgbClr val="000000"/>
                </a:solidFill>
                <a:latin typeface="Lora"/>
              </a:rPr>
              <a:t>региона</a:t>
            </a:r>
            <a:endParaRPr lang="en-US" sz="1880" dirty="0">
              <a:solidFill>
                <a:srgbClr val="000000"/>
              </a:solidFill>
              <a:latin typeface="Lora"/>
            </a:endParaRPr>
          </a:p>
          <a:p>
            <a:pPr marL="405893" lvl="1" indent="-202946" algn="l">
              <a:lnSpc>
                <a:spcPts val="3008"/>
              </a:lnSpc>
              <a:buFont typeface="Arial"/>
              <a:buChar char="•"/>
            </a:pPr>
            <a:r>
              <a:rPr lang="en-US" sz="1880" dirty="0" err="1" smtClean="0">
                <a:solidFill>
                  <a:srgbClr val="000000"/>
                </a:solidFill>
                <a:latin typeface="Lora"/>
              </a:rPr>
              <a:t>Определ</a:t>
            </a:r>
            <a:r>
              <a:rPr lang="ru-RU" sz="1880" dirty="0" err="1" smtClean="0">
                <a:solidFill>
                  <a:srgbClr val="000000"/>
                </a:solidFill>
                <a:latin typeface="Lora"/>
              </a:rPr>
              <a:t>ение</a:t>
            </a:r>
            <a:r>
              <a:rPr lang="en-US" sz="188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err="1" smtClean="0">
                <a:solidFill>
                  <a:srgbClr val="000000"/>
                </a:solidFill>
                <a:latin typeface="Lora"/>
              </a:rPr>
              <a:t>критери</a:t>
            </a:r>
            <a:r>
              <a:rPr lang="ru-RU" sz="1880" dirty="0" smtClean="0">
                <a:solidFill>
                  <a:srgbClr val="000000"/>
                </a:solidFill>
                <a:latin typeface="Lora"/>
              </a:rPr>
              <a:t>ев</a:t>
            </a:r>
            <a:r>
              <a:rPr lang="en-US" sz="1880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выборки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и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метод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80" dirty="0" err="1">
                <a:solidFill>
                  <a:srgbClr val="000000"/>
                </a:solidFill>
                <a:latin typeface="Lora"/>
              </a:rPr>
              <a:t>рекрутинга</a:t>
            </a:r>
            <a:r>
              <a:rPr lang="en-US" sz="1880" dirty="0">
                <a:solidFill>
                  <a:srgbClr val="000000"/>
                </a:solidFill>
                <a:latin typeface="Lora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0685" y="4009682"/>
            <a:ext cx="4361269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203965"/>
                </a:solidFill>
                <a:latin typeface="Lora Bold"/>
              </a:rPr>
              <a:t>План действий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0685" y="4558559"/>
            <a:ext cx="4358622" cy="185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Анализ и оценка контента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Адаптация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Тестирование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Внедрение и распространение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000000"/>
                </a:solidFill>
                <a:latin typeface="Lora"/>
              </a:rPr>
              <a:t>Оценка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49195" y="7385726"/>
            <a:ext cx="5079307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FFFFFF"/>
                </a:solidFill>
                <a:latin typeface="Lora Bold"/>
              </a:rPr>
              <a:t>Адаптация под местный контекст и перевод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49195" y="8138201"/>
            <a:ext cx="4358622" cy="185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FFFFFF"/>
                </a:solidFill>
                <a:latin typeface="Lora"/>
              </a:rPr>
              <a:t>Культура и традиции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FFFFFF"/>
                </a:solidFill>
                <a:latin typeface="Lora"/>
              </a:rPr>
              <a:t>Историческое наследие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FFFFFF"/>
                </a:solidFill>
                <a:latin typeface="Lora"/>
              </a:rPr>
              <a:t>Образовательный контекст (законы и гос.стандарт)</a:t>
            </a: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en-US" sz="1875">
                <a:solidFill>
                  <a:srgbClr val="FFFFFF"/>
                </a:solidFill>
                <a:latin typeface="Lora"/>
              </a:rPr>
              <a:t>Система здравоохранения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206046" y="3819182"/>
            <a:ext cx="485727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203965"/>
                </a:solidFill>
                <a:latin typeface="Lora Bold"/>
              </a:rPr>
              <a:t>Анализ и оценка контекста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08693" y="4558559"/>
            <a:ext cx="4358622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ru-RU" sz="1875" dirty="0" smtClean="0">
                <a:solidFill>
                  <a:srgbClr val="000000"/>
                </a:solidFill>
                <a:latin typeface="Lora"/>
              </a:rPr>
              <a:t>Т</a:t>
            </a:r>
            <a:r>
              <a:rPr lang="en-US" sz="1875" dirty="0" err="1" smtClean="0">
                <a:solidFill>
                  <a:srgbClr val="000000"/>
                </a:solidFill>
                <a:latin typeface="Lora"/>
              </a:rPr>
              <a:t>екст</a:t>
            </a:r>
            <a:endParaRPr lang="en-US" sz="1875" dirty="0">
              <a:solidFill>
                <a:srgbClr val="000000"/>
              </a:solidFill>
              <a:latin typeface="Lora"/>
            </a:endParaRP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ru-RU" sz="1875" dirty="0" smtClean="0">
                <a:solidFill>
                  <a:srgbClr val="000000"/>
                </a:solidFill>
                <a:latin typeface="Lora"/>
              </a:rPr>
              <a:t>А</a:t>
            </a:r>
            <a:r>
              <a:rPr lang="en-US" sz="1875" dirty="0" err="1" smtClean="0">
                <a:solidFill>
                  <a:srgbClr val="000000"/>
                </a:solidFill>
                <a:latin typeface="Lora"/>
              </a:rPr>
              <a:t>удио</a:t>
            </a:r>
            <a:r>
              <a:rPr lang="en-US" sz="1875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75" dirty="0" err="1">
                <a:solidFill>
                  <a:srgbClr val="000000"/>
                </a:solidFill>
                <a:latin typeface="Lora"/>
              </a:rPr>
              <a:t>контент</a:t>
            </a:r>
            <a:endParaRPr lang="en-US" sz="1875" dirty="0">
              <a:solidFill>
                <a:srgbClr val="000000"/>
              </a:solidFill>
              <a:latin typeface="Lora"/>
            </a:endParaRP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ru-RU" sz="1875" dirty="0" smtClean="0">
                <a:solidFill>
                  <a:srgbClr val="000000"/>
                </a:solidFill>
                <a:latin typeface="Lora"/>
              </a:rPr>
              <a:t>В</a:t>
            </a:r>
            <a:r>
              <a:rPr lang="en-US" sz="1875" dirty="0" err="1" smtClean="0">
                <a:solidFill>
                  <a:srgbClr val="000000"/>
                </a:solidFill>
                <a:latin typeface="Lora"/>
              </a:rPr>
              <a:t>идео</a:t>
            </a:r>
            <a:r>
              <a:rPr lang="en-US" sz="1875" dirty="0" smtClean="0">
                <a:solidFill>
                  <a:srgbClr val="000000"/>
                </a:solidFill>
                <a:latin typeface="Lora"/>
              </a:rPr>
              <a:t> </a:t>
            </a:r>
            <a:r>
              <a:rPr lang="en-US" sz="1875" dirty="0" err="1">
                <a:solidFill>
                  <a:srgbClr val="000000"/>
                </a:solidFill>
                <a:latin typeface="Lora"/>
              </a:rPr>
              <a:t>контент</a:t>
            </a:r>
            <a:endParaRPr lang="en-US" sz="1875" dirty="0">
              <a:solidFill>
                <a:srgbClr val="000000"/>
              </a:solidFill>
              <a:latin typeface="Lora"/>
            </a:endParaRPr>
          </a:p>
          <a:p>
            <a:pPr marL="404815" lvl="1" indent="-202407" algn="l">
              <a:lnSpc>
                <a:spcPts val="3000"/>
              </a:lnSpc>
              <a:buFont typeface="Arial"/>
              <a:buChar char="•"/>
            </a:pPr>
            <a:r>
              <a:rPr lang="ru-RU" sz="1875" dirty="0" smtClean="0">
                <a:solidFill>
                  <a:srgbClr val="000000"/>
                </a:solidFill>
                <a:latin typeface="Lora"/>
              </a:rPr>
              <a:t>В</a:t>
            </a:r>
            <a:r>
              <a:rPr lang="en-US" sz="1875" dirty="0" err="1" smtClean="0">
                <a:solidFill>
                  <a:srgbClr val="000000"/>
                </a:solidFill>
                <a:latin typeface="Lora"/>
              </a:rPr>
              <a:t>изуал</a:t>
            </a:r>
            <a:endParaRPr lang="en-US" sz="1875" dirty="0">
              <a:solidFill>
                <a:srgbClr val="000000"/>
              </a:solidFill>
              <a:latin typeface="Lora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39835" y="1070528"/>
            <a:ext cx="562225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 smtClean="0">
                <a:solidFill>
                  <a:srgbClr val="000000"/>
                </a:solidFill>
                <a:latin typeface="Lora Bold"/>
              </a:rPr>
              <a:t>Тестирование</a:t>
            </a:r>
            <a:r>
              <a:rPr lang="" sz="3000" smtClean="0">
                <a:solidFill>
                  <a:srgbClr val="000000"/>
                </a:solidFill>
                <a:latin typeface="Lora Bold"/>
              </a:rPr>
              <a:t> мобильного </a:t>
            </a:r>
            <a:r>
              <a:rPr lang="en-US" sz="3000" dirty="0" smtClean="0">
                <a:solidFill>
                  <a:srgbClr val="000000"/>
                </a:solidFill>
                <a:latin typeface="Lora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 Bold"/>
              </a:rPr>
              <a:t>приложения</a:t>
            </a:r>
            <a:r>
              <a:rPr lang="en-US" sz="3000" dirty="0">
                <a:solidFill>
                  <a:srgbClr val="000000"/>
                </a:solidFill>
                <a:latin typeface="Lora Bold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180" y="5110246"/>
            <a:ext cx="18288000" cy="5314948"/>
            <a:chOff x="0" y="0"/>
            <a:chExt cx="6671512" cy="1938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1938908"/>
            </a:xfrm>
            <a:custGeom>
              <a:avLst/>
              <a:gdLst/>
              <a:ahLst/>
              <a:cxnLst/>
              <a:rect l="l" t="t" r="r" b="b"/>
              <a:pathLst>
                <a:path w="6671512" h="1938908">
                  <a:moveTo>
                    <a:pt x="0" y="0"/>
                  </a:moveTo>
                  <a:lnTo>
                    <a:pt x="6671512" y="0"/>
                  </a:lnTo>
                  <a:lnTo>
                    <a:pt x="6671512" y="1938908"/>
                  </a:lnTo>
                  <a:lnTo>
                    <a:pt x="0" y="1938908"/>
                  </a:lnTo>
                  <a:close/>
                </a:path>
              </a:pathLst>
            </a:custGeom>
            <a:solidFill>
              <a:srgbClr val="F2F1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25315" y="2456758"/>
            <a:ext cx="4090289" cy="409028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182600" y="2565279"/>
            <a:ext cx="4090289" cy="409028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186035" y="2613230"/>
            <a:ext cx="4090289" cy="409028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0396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738235" y="4305370"/>
            <a:ext cx="1219200" cy="124376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710652" y="4558501"/>
            <a:ext cx="3519614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dirty="0">
                <a:solidFill>
                  <a:srgbClr val="000000"/>
                </a:solidFill>
                <a:latin typeface="Lora Bold"/>
              </a:rPr>
              <a:t> </a:t>
            </a:r>
            <a:r>
              <a:rPr lang="" sz="2499" smtClean="0">
                <a:solidFill>
                  <a:srgbClr val="000000"/>
                </a:solidFill>
                <a:latin typeface="Lora Bold"/>
              </a:rPr>
              <a:t>Инфосессии с регионами</a:t>
            </a:r>
            <a:endParaRPr lang="en-US" sz="2499" dirty="0">
              <a:solidFill>
                <a:srgbClr val="000000"/>
              </a:solidFill>
              <a:latin typeface="Lor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343400" y="8115491"/>
            <a:ext cx="1321032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49"/>
              </a:lnSpc>
            </a:pPr>
            <a:r>
              <a:rPr lang="ru-RU" sz="2000" dirty="0" smtClean="0">
                <a:solidFill>
                  <a:srgbClr val="203965"/>
                </a:solidFill>
                <a:latin typeface="Lora Bold"/>
              </a:rPr>
              <a:t>24/7 психолог</a:t>
            </a:r>
            <a:r>
              <a:rPr lang="" sz="2000" smtClean="0">
                <a:solidFill>
                  <a:srgbClr val="203965"/>
                </a:solidFill>
                <a:latin typeface="Lora Bold"/>
              </a:rPr>
              <a:t>о-педагогическое</a:t>
            </a:r>
            <a:r>
              <a:rPr lang="ru-RU" sz="2000" dirty="0" smtClean="0">
                <a:solidFill>
                  <a:srgbClr val="203965"/>
                </a:solidFill>
                <a:latin typeface="Lora Bold"/>
              </a:rPr>
              <a:t> сопровождение</a:t>
            </a:r>
            <a:r>
              <a:rPr lang="" sz="2000" smtClean="0">
                <a:solidFill>
                  <a:srgbClr val="203965"/>
                </a:solidFill>
                <a:latin typeface="Lora Bold"/>
              </a:rPr>
              <a:t>  </a:t>
            </a:r>
            <a:r>
              <a:rPr lang="" sz="2000" dirty="0" smtClean="0">
                <a:solidFill>
                  <a:srgbClr val="203965"/>
                </a:solidFill>
                <a:latin typeface="Lora Bold"/>
              </a:rPr>
              <a:t>родител</a:t>
            </a:r>
            <a:r>
              <a:rPr lang="" sz="2000" smtClean="0">
                <a:solidFill>
                  <a:srgbClr val="203965"/>
                </a:solidFill>
                <a:latin typeface="Lora Bold"/>
              </a:rPr>
              <a:t>ей </a:t>
            </a:r>
            <a:r>
              <a:rPr lang="ru-RU" sz="2000" dirty="0" smtClean="0">
                <a:solidFill>
                  <a:srgbClr val="203965"/>
                </a:solidFill>
                <a:latin typeface="Lora Bold"/>
              </a:rPr>
              <a:t>по вопросам</a:t>
            </a:r>
            <a:endParaRPr lang="" sz="2000" smtClean="0">
              <a:solidFill>
                <a:srgbClr val="203965"/>
              </a:solidFill>
              <a:latin typeface="Lora Bold"/>
            </a:endParaRPr>
          </a:p>
          <a:p>
            <a:pPr>
              <a:lnSpc>
                <a:spcPts val="2749"/>
              </a:lnSpc>
            </a:pPr>
            <a:r>
              <a:rPr lang="ru-RU" sz="2000" dirty="0" smtClean="0">
                <a:solidFill>
                  <a:srgbClr val="203965"/>
                </a:solidFill>
                <a:latin typeface="Lora Bold"/>
              </a:rPr>
              <a:t> </a:t>
            </a:r>
            <a:r>
              <a:rPr lang="ru-RU" sz="2000" dirty="0">
                <a:solidFill>
                  <a:srgbClr val="203965"/>
                </a:solidFill>
                <a:latin typeface="Lora Bold"/>
              </a:rPr>
              <a:t>воспитания, развития и взаимодействия с детьми дошкольного </a:t>
            </a:r>
            <a:r>
              <a:rPr lang="ru-RU" sz="2000" dirty="0" smtClean="0">
                <a:solidFill>
                  <a:srgbClr val="203965"/>
                </a:solidFill>
                <a:latin typeface="Lora Bold"/>
              </a:rPr>
              <a:t>возраста</a:t>
            </a:r>
            <a:endParaRPr lang="en-US" sz="2000" dirty="0">
              <a:solidFill>
                <a:srgbClr val="203965"/>
              </a:solidFill>
              <a:latin typeface="Lora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203922" y="4534344"/>
            <a:ext cx="144806" cy="248061"/>
          </a:xfrm>
          <a:custGeom>
            <a:avLst/>
            <a:gdLst/>
            <a:ahLst/>
            <a:cxnLst/>
            <a:rect l="l" t="t" r="r" b="b"/>
            <a:pathLst>
              <a:path w="144806" h="248061">
                <a:moveTo>
                  <a:pt x="0" y="0"/>
                </a:moveTo>
                <a:lnTo>
                  <a:pt x="144806" y="0"/>
                </a:lnTo>
                <a:lnTo>
                  <a:pt x="144806" y="248062"/>
                </a:lnTo>
                <a:lnTo>
                  <a:pt x="0" y="248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857671" y="2916711"/>
            <a:ext cx="842694" cy="842694"/>
          </a:xfrm>
          <a:custGeom>
            <a:avLst/>
            <a:gdLst/>
            <a:ahLst/>
            <a:cxnLst/>
            <a:rect l="l" t="t" r="r" b="b"/>
            <a:pathLst>
              <a:path w="842694" h="842694">
                <a:moveTo>
                  <a:pt x="0" y="0"/>
                </a:moveTo>
                <a:lnTo>
                  <a:pt x="842694" y="0"/>
                </a:lnTo>
                <a:lnTo>
                  <a:pt x="842694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7692394" y="3975750"/>
            <a:ext cx="307757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" sz="2499" smtClean="0">
                <a:solidFill>
                  <a:srgbClr val="FFFFFF"/>
                </a:solidFill>
                <a:latin typeface="Lora Bold"/>
              </a:rPr>
              <a:t>Информационо-разъяснительная работа с родителями</a:t>
            </a:r>
            <a:endParaRPr lang="en-US" sz="2499" dirty="0">
              <a:solidFill>
                <a:srgbClr val="FFFFFF"/>
              </a:solidFill>
              <a:latin typeface="Lora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647759" y="4502719"/>
            <a:ext cx="348059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dirty="0">
                <a:solidFill>
                  <a:srgbClr val="000000"/>
                </a:solidFill>
                <a:latin typeface="Lora Bold"/>
              </a:rPr>
              <a:t> </a:t>
            </a:r>
            <a:r>
              <a:rPr lang="" sz="2499" smtClean="0">
                <a:solidFill>
                  <a:srgbClr val="000000"/>
                </a:solidFill>
                <a:latin typeface="Lora Bold"/>
              </a:rPr>
              <a:t>Обратная связь</a:t>
            </a:r>
            <a:endParaRPr lang="en-US" sz="2499" dirty="0">
              <a:solidFill>
                <a:srgbClr val="000000"/>
              </a:solidFill>
              <a:latin typeface="Lora Bold"/>
            </a:endParaRPr>
          </a:p>
        </p:txBody>
      </p:sp>
      <p:sp>
        <p:nvSpPr>
          <p:cNvPr id="28" name="TextBox 31"/>
          <p:cNvSpPr txBox="1"/>
          <p:nvPr/>
        </p:nvSpPr>
        <p:spPr>
          <a:xfrm>
            <a:off x="1794922" y="569901"/>
            <a:ext cx="14698157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" sz="5237" smtClean="0">
                <a:solidFill>
                  <a:srgbClr val="FEBF0E"/>
                </a:solidFill>
                <a:latin typeface="Lora Bold"/>
              </a:rPr>
              <a:t>МАСШТАБИРОВАНИЕ</a:t>
            </a:r>
            <a:endParaRPr lang="en-US" sz="5237" dirty="0">
              <a:solidFill>
                <a:srgbClr val="FEBF0E"/>
              </a:solidFill>
              <a:latin typeface="Lora Bold"/>
            </a:endParaRPr>
          </a:p>
        </p:txBody>
      </p:sp>
      <p:sp>
        <p:nvSpPr>
          <p:cNvPr id="29" name="Freeform 20"/>
          <p:cNvSpPr/>
          <p:nvPr/>
        </p:nvSpPr>
        <p:spPr>
          <a:xfrm>
            <a:off x="2990291" y="3102451"/>
            <a:ext cx="960335" cy="842694"/>
          </a:xfrm>
          <a:custGeom>
            <a:avLst/>
            <a:gdLst/>
            <a:ahLst/>
            <a:cxnLst/>
            <a:rect l="l" t="t" r="r" b="b"/>
            <a:pathLst>
              <a:path w="960335" h="842694">
                <a:moveTo>
                  <a:pt x="0" y="0"/>
                </a:moveTo>
                <a:lnTo>
                  <a:pt x="960335" y="0"/>
                </a:lnTo>
                <a:lnTo>
                  <a:pt x="960335" y="842694"/>
                </a:lnTo>
                <a:lnTo>
                  <a:pt x="0" y="8426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8"/>
          <p:cNvSpPr/>
          <p:nvPr/>
        </p:nvSpPr>
        <p:spPr>
          <a:xfrm>
            <a:off x="14734575" y="3028131"/>
            <a:ext cx="825374" cy="772422"/>
          </a:xfrm>
          <a:custGeom>
            <a:avLst/>
            <a:gdLst/>
            <a:ahLst/>
            <a:cxnLst/>
            <a:rect l="l" t="t" r="r" b="b"/>
            <a:pathLst>
              <a:path w="1416932" h="1716548">
                <a:moveTo>
                  <a:pt x="0" y="0"/>
                </a:moveTo>
                <a:lnTo>
                  <a:pt x="1416932" y="0"/>
                </a:lnTo>
                <a:lnTo>
                  <a:pt x="1416932" y="1716549"/>
                </a:lnTo>
                <a:lnTo>
                  <a:pt x="0" y="171654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1" name="Нашивка 30"/>
          <p:cNvSpPr/>
          <p:nvPr/>
        </p:nvSpPr>
        <p:spPr>
          <a:xfrm>
            <a:off x="6043035" y="4587798"/>
            <a:ext cx="381000" cy="713595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6413367" y="4577989"/>
            <a:ext cx="381000" cy="71359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grpSp>
        <p:nvGrpSpPr>
          <p:cNvPr id="37" name="Group 10"/>
          <p:cNvGrpSpPr/>
          <p:nvPr/>
        </p:nvGrpSpPr>
        <p:grpSpPr>
          <a:xfrm>
            <a:off x="11529435" y="4227083"/>
            <a:ext cx="1219200" cy="1243769"/>
            <a:chOff x="0" y="0"/>
            <a:chExt cx="6350000" cy="6350000"/>
          </a:xfrm>
        </p:grpSpPr>
        <p:sp>
          <p:nvSpPr>
            <p:cNvPr id="38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9" name="Нашивка 38"/>
          <p:cNvSpPr/>
          <p:nvPr/>
        </p:nvSpPr>
        <p:spPr>
          <a:xfrm>
            <a:off x="11739747" y="4425607"/>
            <a:ext cx="381000" cy="713595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12093315" y="4425607"/>
            <a:ext cx="381000" cy="713595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6314682" y="7451726"/>
            <a:ext cx="4968933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dirty="0" err="1" smtClean="0">
                <a:solidFill>
                  <a:srgbClr val="203965"/>
                </a:solidFill>
                <a:latin typeface="Lora Bold"/>
              </a:rPr>
              <a:t>Ожидаемы</a:t>
            </a:r>
            <a:r>
              <a:rPr lang="" sz="2499" smtClean="0">
                <a:solidFill>
                  <a:srgbClr val="203965"/>
                </a:solidFill>
                <a:latin typeface="Lora Bold"/>
              </a:rPr>
              <a:t>й</a:t>
            </a:r>
            <a:r>
              <a:rPr lang="en-US" sz="2499" dirty="0" smtClean="0">
                <a:solidFill>
                  <a:srgbClr val="203965"/>
                </a:solidFill>
                <a:latin typeface="Lora Bold"/>
              </a:rPr>
              <a:t> </a:t>
            </a:r>
            <a:r>
              <a:rPr lang="en-US" sz="2499" dirty="0" err="1" smtClean="0">
                <a:solidFill>
                  <a:srgbClr val="203965"/>
                </a:solidFill>
                <a:latin typeface="Lora Bold"/>
              </a:rPr>
              <a:t>результат</a:t>
            </a:r>
            <a:endParaRPr lang="en-US" sz="2499" dirty="0">
              <a:solidFill>
                <a:srgbClr val="203965"/>
              </a:solidFill>
              <a:latin typeface="Lora Bold"/>
            </a:endParaRPr>
          </a:p>
        </p:txBody>
      </p:sp>
      <p:sp>
        <p:nvSpPr>
          <p:cNvPr id="42" name="TextBox 14"/>
          <p:cNvSpPr txBox="1"/>
          <p:nvPr/>
        </p:nvSpPr>
        <p:spPr>
          <a:xfrm>
            <a:off x="3352026" y="9095544"/>
            <a:ext cx="13362618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" sz="2000" smtClean="0">
                <a:solidFill>
                  <a:srgbClr val="203965"/>
                </a:solidFill>
                <a:latin typeface="Lora Bold"/>
              </a:rPr>
              <a:t>     Использование педагогами контента приложения в работе консультационных пунктов</a:t>
            </a:r>
            <a:endParaRPr lang="en-US" sz="2000" dirty="0">
              <a:solidFill>
                <a:srgbClr val="203965"/>
              </a:solidFill>
              <a:latin typeface="Lora Bold"/>
            </a:endParaRPr>
          </a:p>
        </p:txBody>
      </p:sp>
      <p:grpSp>
        <p:nvGrpSpPr>
          <p:cNvPr id="44" name="Group 16"/>
          <p:cNvGrpSpPr/>
          <p:nvPr/>
        </p:nvGrpSpPr>
        <p:grpSpPr>
          <a:xfrm>
            <a:off x="3702632" y="8123302"/>
            <a:ext cx="500216" cy="504444"/>
            <a:chOff x="0" y="0"/>
            <a:chExt cx="6350000" cy="6350000"/>
          </a:xfrm>
        </p:grpSpPr>
        <p:sp>
          <p:nvSpPr>
            <p:cNvPr id="45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BF0E"/>
            </a:solidFill>
          </p:spPr>
        </p:sp>
      </p:grpSp>
      <p:grpSp>
        <p:nvGrpSpPr>
          <p:cNvPr id="46" name="Group 16"/>
          <p:cNvGrpSpPr/>
          <p:nvPr/>
        </p:nvGrpSpPr>
        <p:grpSpPr>
          <a:xfrm>
            <a:off x="3702632" y="9016447"/>
            <a:ext cx="504444" cy="504444"/>
            <a:chOff x="0" y="0"/>
            <a:chExt cx="6350000" cy="6350000"/>
          </a:xfrm>
          <a:solidFill>
            <a:srgbClr val="002060"/>
          </a:solidFill>
        </p:grpSpPr>
        <p:sp>
          <p:nvSpPr>
            <p:cNvPr id="4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xmlns="" val="3022371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127</Words>
  <Application>Microsoft Office PowerPoint</Application>
  <PresentationFormat>Произвольный</PresentationFormat>
  <Paragraphs>33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Lora Bold</vt:lpstr>
      <vt:lpstr>Tahoma</vt:lpstr>
      <vt:lpstr>Lora</vt:lpstr>
      <vt:lpstr>Calibri</vt:lpstr>
      <vt:lpstr>Office Theme</vt:lpstr>
      <vt:lpstr>Слайд 1</vt:lpstr>
      <vt:lpstr>Слайд 2</vt:lpstr>
      <vt:lpstr>Слайд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Успеть до пяти</dc:title>
  <dc:creator>ВП</dc:creator>
  <cp:lastModifiedBy>Админ</cp:lastModifiedBy>
  <cp:revision>29</cp:revision>
  <dcterms:created xsi:type="dcterms:W3CDTF">2006-08-16T00:00:00Z</dcterms:created>
  <dcterms:modified xsi:type="dcterms:W3CDTF">2025-01-08T10:11:46Z</dcterms:modified>
  <dc:identifier>DAGFLf0wq5E</dc:identifier>
</cp:coreProperties>
</file>